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57" r:id="rId2"/>
    <p:sldId id="265" r:id="rId3"/>
    <p:sldId id="266" r:id="rId4"/>
    <p:sldId id="267" r:id="rId5"/>
    <p:sldId id="258" r:id="rId6"/>
    <p:sldId id="259" r:id="rId7"/>
    <p:sldId id="260" r:id="rId8"/>
    <p:sldId id="261" r:id="rId9"/>
    <p:sldId id="262" r:id="rId10"/>
    <p:sldId id="268"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D4CF8-243A-4226-9E80-08B7C2A604F8}" type="datetimeFigureOut">
              <a:rPr lang="en-US" smtClean="0"/>
              <a:t>12/27/2017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7D768-4F96-44B1-8622-C730DF720858}" type="slidenum">
              <a:rPr lang="en-US" smtClean="0"/>
              <a:t>‹#›</a:t>
            </a:fld>
            <a:endParaRPr lang="en-US"/>
          </a:p>
        </p:txBody>
      </p:sp>
    </p:spTree>
    <p:extLst>
      <p:ext uri="{BB962C8B-B14F-4D97-AF65-F5344CB8AC3E}">
        <p14:creationId xmlns:p14="http://schemas.microsoft.com/office/powerpoint/2010/main" val="261006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BAAB-21E0-0B46-B02F-0D23D2293A65}" type="slidenum">
              <a:rPr lang="en-US" smtClean="0"/>
              <a:t>1</a:t>
            </a:fld>
            <a:endParaRPr lang="en-US"/>
          </a:p>
        </p:txBody>
      </p:sp>
    </p:spTree>
    <p:extLst>
      <p:ext uri="{BB962C8B-B14F-4D97-AF65-F5344CB8AC3E}">
        <p14:creationId xmlns:p14="http://schemas.microsoft.com/office/powerpoint/2010/main" val="285629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7D768-4F96-44B1-8622-C730DF720858}" type="slidenum">
              <a:rPr lang="en-US" smtClean="0"/>
              <a:t>9</a:t>
            </a:fld>
            <a:endParaRPr lang="en-US"/>
          </a:p>
        </p:txBody>
      </p:sp>
    </p:spTree>
    <p:extLst>
      <p:ext uri="{BB962C8B-B14F-4D97-AF65-F5344CB8AC3E}">
        <p14:creationId xmlns:p14="http://schemas.microsoft.com/office/powerpoint/2010/main" val="3599267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80534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D232C5-9F7C-4155-8900-9C6C3BB3A3A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46570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370662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100503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174792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D232C5-9F7C-4155-8900-9C6C3BB3A3A6}"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94803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D232C5-9F7C-4155-8900-9C6C3BB3A3A6}"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32503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355046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1423553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r Divider Page 2">
    <p:spTree>
      <p:nvGrpSpPr>
        <p:cNvPr id="1" name=""/>
        <p:cNvGrpSpPr/>
        <p:nvPr/>
      </p:nvGrpSpPr>
      <p:grpSpPr>
        <a:xfrm>
          <a:off x="0" y="0"/>
          <a:ext cx="0" cy="0"/>
          <a:chOff x="0" y="0"/>
          <a:chExt cx="0" cy="0"/>
        </a:xfrm>
      </p:grpSpPr>
      <p:pic>
        <p:nvPicPr>
          <p:cNvPr id="2" name="Picture 1" descr="PATTERNS_PPT-08.png"/>
          <p:cNvPicPr>
            <a:picLocks noChangeAspect="1"/>
          </p:cNvPicPr>
          <p:nvPr userDrawn="1"/>
        </p:nvPicPr>
        <p:blipFill rotWithShape="1">
          <a:blip r:embed="rId2" cstate="email">
            <a:extLst>
              <a:ext uri="{28A0092B-C50C-407E-A947-70E740481C1C}">
                <a14:useLocalDpi xmlns:a14="http://schemas.microsoft.com/office/drawing/2010/main"/>
              </a:ext>
            </a:extLst>
          </a:blip>
          <a:srcRect b="18493"/>
          <a:stretch/>
        </p:blipFill>
        <p:spPr>
          <a:xfrm>
            <a:off x="0" y="14685"/>
            <a:ext cx="9144000" cy="5323560"/>
          </a:xfrm>
          <a:prstGeom prst="rect">
            <a:avLst/>
          </a:prstGeom>
        </p:spPr>
      </p:pic>
      <p:pic>
        <p:nvPicPr>
          <p:cNvPr id="4" name="Picture 3" descr="ADP-Red-Logo-w-Tag-RGB-Righ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15978" y="5966176"/>
            <a:ext cx="1412834" cy="565133"/>
          </a:xfrm>
          <a:prstGeom prst="rect">
            <a:avLst/>
          </a:prstGeom>
        </p:spPr>
      </p:pic>
      <p:sp>
        <p:nvSpPr>
          <p:cNvPr id="7" name="Text Placeholder 5"/>
          <p:cNvSpPr>
            <a:spLocks noGrp="1"/>
          </p:cNvSpPr>
          <p:nvPr>
            <p:ph type="body" sz="quarter" idx="14" hasCustomPrompt="1"/>
          </p:nvPr>
        </p:nvSpPr>
        <p:spPr>
          <a:xfrm>
            <a:off x="2391569" y="6523038"/>
            <a:ext cx="4360862" cy="201612"/>
          </a:xfrm>
        </p:spPr>
        <p:txBody>
          <a:bodyPr/>
          <a:lstStyle>
            <a:lvl1pPr marL="0" indent="0" algn="ctr">
              <a:buNone/>
              <a:defRPr sz="800">
                <a:latin typeface="Arial"/>
                <a:cs typeface="Arial"/>
              </a:defRPr>
            </a:lvl1pPr>
          </a:lstStyle>
          <a:p>
            <a:pPr lvl="0"/>
            <a:r>
              <a:rPr lang="en-US" dirty="0"/>
              <a:t>Copyright © 2015 ADP, LLC. Proprietary and Confidential. </a:t>
            </a:r>
          </a:p>
        </p:txBody>
      </p:sp>
      <p:sp>
        <p:nvSpPr>
          <p:cNvPr id="10" name="Title Placeholder 1"/>
          <p:cNvSpPr>
            <a:spLocks noGrp="1"/>
          </p:cNvSpPr>
          <p:nvPr>
            <p:ph type="title" hasCustomPrompt="1"/>
          </p:nvPr>
        </p:nvSpPr>
        <p:spPr>
          <a:xfrm>
            <a:off x="457200" y="4008438"/>
            <a:ext cx="8229600" cy="1143000"/>
          </a:xfrm>
          <a:prstGeom prst="rect">
            <a:avLst/>
          </a:prstGeom>
        </p:spPr>
        <p:txBody>
          <a:bodyPr vert="horz" lIns="91440" tIns="45720" rIns="91440" bIns="45720" rtlCol="0" anchor="ctr">
            <a:noAutofit/>
          </a:bodyPr>
          <a:lstStyle>
            <a:lvl1pPr algn="l">
              <a:defRPr sz="4400">
                <a:solidFill>
                  <a:schemeClr val="bg2"/>
                </a:solidFill>
              </a:defRPr>
            </a:lvl1pPr>
          </a:lstStyle>
          <a:p>
            <a:r>
              <a:rPr lang="en-US" sz="3600" b="1" dirty="0">
                <a:solidFill>
                  <a:schemeClr val="bg1"/>
                </a:solidFill>
                <a:latin typeface="Arial"/>
                <a:cs typeface="Arial"/>
              </a:rPr>
              <a:t>Title is Arial 36pt </a:t>
            </a:r>
            <a:br>
              <a:rPr lang="en-US" sz="3600" b="1" dirty="0">
                <a:solidFill>
                  <a:schemeClr val="bg1"/>
                </a:solidFill>
                <a:latin typeface="Arial"/>
                <a:cs typeface="Arial"/>
              </a:rPr>
            </a:br>
            <a:r>
              <a:rPr lang="en-US" sz="3600" b="1" dirty="0">
                <a:solidFill>
                  <a:schemeClr val="bg1"/>
                </a:solidFill>
                <a:latin typeface="Arial"/>
                <a:cs typeface="Arial"/>
              </a:rPr>
              <a:t>Bold, Two Lines</a:t>
            </a:r>
          </a:p>
        </p:txBody>
      </p:sp>
      <p:sp>
        <p:nvSpPr>
          <p:cNvPr id="11" name="Text Placeholder 14"/>
          <p:cNvSpPr>
            <a:spLocks noGrp="1"/>
          </p:cNvSpPr>
          <p:nvPr>
            <p:ph type="body" sz="quarter" idx="13" hasCustomPrompt="1"/>
          </p:nvPr>
        </p:nvSpPr>
        <p:spPr>
          <a:xfrm>
            <a:off x="457200" y="5769518"/>
            <a:ext cx="7058025" cy="620587"/>
          </a:xfrm>
        </p:spPr>
        <p:txBody>
          <a:bodyPr>
            <a:noAutofit/>
          </a:bodyPr>
          <a:lstStyle>
            <a:lvl1pPr marL="0" indent="0">
              <a:buNone/>
              <a:defRPr sz="1600" baseline="0">
                <a:solidFill>
                  <a:srgbClr val="6F6F73"/>
                </a:solidFill>
                <a:latin typeface="Arial"/>
                <a:cs typeface="Arial"/>
              </a:defRPr>
            </a:lvl1pPr>
          </a:lstStyle>
          <a:p>
            <a:pPr lvl="0"/>
            <a:r>
              <a:rPr lang="en-US" dirty="0"/>
              <a:t>Subtitle goes here</a:t>
            </a:r>
          </a:p>
          <a:p>
            <a:pPr lvl="0"/>
            <a:r>
              <a:rPr lang="en-US" dirty="0"/>
              <a:t>Date, Two lines</a:t>
            </a:r>
          </a:p>
        </p:txBody>
      </p:sp>
    </p:spTree>
    <p:extLst>
      <p:ext uri="{BB962C8B-B14F-4D97-AF65-F5344CB8AC3E}">
        <p14:creationId xmlns:p14="http://schemas.microsoft.com/office/powerpoint/2010/main" val="1511166639"/>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377901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D232C5-9F7C-4155-8900-9C6C3BB3A3A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5148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232C5-9F7C-4155-8900-9C6C3BB3A3A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4001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232C5-9F7C-4155-8900-9C6C3BB3A3A6}"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214916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232C5-9F7C-4155-8900-9C6C3BB3A3A6}"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62386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1D232C5-9F7C-4155-8900-9C6C3BB3A3A6}"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329630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D232C5-9F7C-4155-8900-9C6C3BB3A3A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186138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D232C5-9F7C-4155-8900-9C6C3BB3A3A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79B1316-DE52-41BA-A4A3-1515EEA7FD05}" type="slidenum">
              <a:rPr lang="en-US" smtClean="0"/>
              <a:t>‹#›</a:t>
            </a:fld>
            <a:endParaRPr lang="en-US"/>
          </a:p>
        </p:txBody>
      </p:sp>
    </p:spTree>
    <p:extLst>
      <p:ext uri="{BB962C8B-B14F-4D97-AF65-F5344CB8AC3E}">
        <p14:creationId xmlns:p14="http://schemas.microsoft.com/office/powerpoint/2010/main" val="393002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1D232C5-9F7C-4155-8900-9C6C3BB3A3A6}" type="datetimeFigureOut">
              <a:rPr lang="en-US" smtClean="0"/>
              <a:t>12/27/2017</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79B1316-DE52-41BA-A4A3-1515EEA7FD05}" type="slidenum">
              <a:rPr lang="en-US" smtClean="0"/>
              <a:t>‹#›</a:t>
            </a:fld>
            <a:endParaRPr lang="en-US"/>
          </a:p>
        </p:txBody>
      </p:sp>
    </p:spTree>
    <p:extLst>
      <p:ext uri="{BB962C8B-B14F-4D97-AF65-F5344CB8AC3E}">
        <p14:creationId xmlns:p14="http://schemas.microsoft.com/office/powerpoint/2010/main" val="1031988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orkforcenow.adp.co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normAutofit lnSpcReduction="10000"/>
          </a:bodyPr>
          <a:lstStyle/>
          <a:p>
            <a:r>
              <a:rPr lang="en-US" dirty="0"/>
              <a:t>Copyright © 2015 ADP, LLC. Proprietary and Confidential.</a:t>
            </a:r>
          </a:p>
          <a:p>
            <a:endParaRPr lang="en-US" dirty="0"/>
          </a:p>
        </p:txBody>
      </p:sp>
      <p:sp>
        <p:nvSpPr>
          <p:cNvPr id="9" name="Title 8"/>
          <p:cNvSpPr>
            <a:spLocks noGrp="1"/>
          </p:cNvSpPr>
          <p:nvPr>
            <p:ph type="title"/>
          </p:nvPr>
        </p:nvSpPr>
        <p:spPr/>
        <p:txBody>
          <a:bodyPr>
            <a:noAutofit/>
          </a:bodyPr>
          <a:lstStyle/>
          <a:p>
            <a:r>
              <a:rPr lang="en-US" sz="3600" dirty="0"/>
              <a:t>Employee – Time Off Request</a:t>
            </a:r>
          </a:p>
        </p:txBody>
      </p:sp>
      <p:sp>
        <p:nvSpPr>
          <p:cNvPr id="8" name="Text Placeholder 7"/>
          <p:cNvSpPr>
            <a:spLocks noGrp="1"/>
          </p:cNvSpPr>
          <p:nvPr>
            <p:ph type="body" sz="quarter" idx="13"/>
          </p:nvPr>
        </p:nvSpPr>
        <p:spPr/>
        <p:txBody>
          <a:bodyPr/>
          <a:lstStyle/>
          <a:p>
            <a:r>
              <a:rPr lang="en-US" dirty="0"/>
              <a:t>Step by Step guide for requesting Paid Time Off through our Workforce Now ADP portal. </a:t>
            </a:r>
          </a:p>
          <a:p>
            <a:endParaRPr lang="en-US" dirty="0"/>
          </a:p>
        </p:txBody>
      </p:sp>
      <p:pic>
        <p:nvPicPr>
          <p:cNvPr id="3" name="Picture 2">
            <a:extLst>
              <a:ext uri="{FF2B5EF4-FFF2-40B4-BE49-F238E27FC236}">
                <a16:creationId xmlns:a16="http://schemas.microsoft.com/office/drawing/2014/main" id="{B2A772C0-5824-4087-9B38-5FFBBB96B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69" y="228600"/>
            <a:ext cx="4457700" cy="1714500"/>
          </a:xfrm>
          <a:prstGeom prst="rect">
            <a:avLst/>
          </a:prstGeom>
        </p:spPr>
      </p:pic>
    </p:spTree>
    <p:extLst>
      <p:ext uri="{BB962C8B-B14F-4D97-AF65-F5344CB8AC3E}">
        <p14:creationId xmlns:p14="http://schemas.microsoft.com/office/powerpoint/2010/main" val="1262777933"/>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BCB6-C17A-4EDE-A314-7A3262C99624}"/>
              </a:ext>
            </a:extLst>
          </p:cNvPr>
          <p:cNvSpPr>
            <a:spLocks noGrp="1"/>
          </p:cNvSpPr>
          <p:nvPr>
            <p:ph type="title"/>
          </p:nvPr>
        </p:nvSpPr>
        <p:spPr/>
        <p:txBody>
          <a:bodyPr/>
          <a:lstStyle/>
          <a:p>
            <a:r>
              <a:rPr lang="en-US" dirty="0"/>
              <a:t>Notification</a:t>
            </a:r>
          </a:p>
        </p:txBody>
      </p:sp>
      <p:sp>
        <p:nvSpPr>
          <p:cNvPr id="4" name="TextBox 3">
            <a:extLst>
              <a:ext uri="{FF2B5EF4-FFF2-40B4-BE49-F238E27FC236}">
                <a16:creationId xmlns:a16="http://schemas.microsoft.com/office/drawing/2014/main" id="{76A46399-11AD-46D4-8F0B-E885C1A79004}"/>
              </a:ext>
            </a:extLst>
          </p:cNvPr>
          <p:cNvSpPr txBox="1"/>
          <p:nvPr/>
        </p:nvSpPr>
        <p:spPr>
          <a:xfrm>
            <a:off x="915465" y="2667000"/>
            <a:ext cx="6704535" cy="2308324"/>
          </a:xfrm>
          <a:prstGeom prst="rect">
            <a:avLst/>
          </a:prstGeom>
          <a:noFill/>
        </p:spPr>
        <p:txBody>
          <a:bodyPr wrap="square" rtlCol="0">
            <a:spAutoFit/>
          </a:bodyPr>
          <a:lstStyle/>
          <a:p>
            <a:r>
              <a:rPr lang="en-US" dirty="0"/>
              <a:t>Once you submit your request, your supervisor will receive a notification email notifying them that you have submitted a Time Off Request.</a:t>
            </a:r>
          </a:p>
          <a:p>
            <a:endParaRPr lang="en-US" dirty="0"/>
          </a:p>
          <a:p>
            <a:r>
              <a:rPr lang="en-US" dirty="0"/>
              <a:t>Your supervisor will review your request and either approve or deny it. Once they have approved or denied the request you will receive an email notifying you of the outcome. </a:t>
            </a:r>
          </a:p>
        </p:txBody>
      </p:sp>
    </p:spTree>
    <p:extLst>
      <p:ext uri="{BB962C8B-B14F-4D97-AF65-F5344CB8AC3E}">
        <p14:creationId xmlns:p14="http://schemas.microsoft.com/office/powerpoint/2010/main" val="393987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3" name="Title 2"/>
          <p:cNvSpPr>
            <a:spLocks noGrp="1"/>
          </p:cNvSpPr>
          <p:nvPr>
            <p:ph type="title"/>
          </p:nvPr>
        </p:nvSpPr>
        <p:spPr>
          <a:xfrm>
            <a:off x="533400" y="609600"/>
            <a:ext cx="8305800" cy="3276600"/>
          </a:xfrm>
        </p:spPr>
        <p:txBody>
          <a:bodyPr/>
          <a:lstStyle/>
          <a:p>
            <a:br>
              <a:rPr lang="en-US" sz="2000" dirty="0"/>
            </a:br>
            <a:r>
              <a:rPr lang="en-US" sz="1400" dirty="0">
                <a:solidFill>
                  <a:srgbClr val="002060"/>
                </a:solidFill>
              </a:rPr>
              <a:t>Additional Information:</a:t>
            </a:r>
            <a:br>
              <a:rPr lang="en-US" sz="1400" dirty="0">
                <a:solidFill>
                  <a:srgbClr val="002060"/>
                </a:solidFill>
              </a:rPr>
            </a:br>
            <a:br>
              <a:rPr lang="en-US" sz="1400" dirty="0">
                <a:solidFill>
                  <a:srgbClr val="002060"/>
                </a:solidFill>
              </a:rPr>
            </a:br>
            <a:r>
              <a:rPr lang="en-US" sz="1400" dirty="0">
                <a:solidFill>
                  <a:srgbClr val="002060"/>
                </a:solidFill>
              </a:rPr>
              <a:t>- You may rescind or edit your requests until they are approved. Once they are approved please contact Antonia to make any needed adjustments.</a:t>
            </a:r>
            <a:br>
              <a:rPr lang="en-US" sz="1400" dirty="0">
                <a:solidFill>
                  <a:srgbClr val="002060"/>
                </a:solidFill>
              </a:rPr>
            </a:br>
            <a:br>
              <a:rPr lang="en-US" sz="1400" dirty="0">
                <a:solidFill>
                  <a:srgbClr val="002060"/>
                </a:solidFill>
              </a:rPr>
            </a:br>
            <a:r>
              <a:rPr lang="en-US" sz="1400" dirty="0">
                <a:solidFill>
                  <a:srgbClr val="002060"/>
                </a:solidFill>
              </a:rPr>
              <a:t>- You will see the pending and approved PTO requests of your teammates on the calendar. Please consider if there is adequate coverage before you submit a request. </a:t>
            </a:r>
            <a:br>
              <a:rPr lang="en-US" sz="1400" dirty="0">
                <a:solidFill>
                  <a:srgbClr val="002060"/>
                </a:solidFill>
              </a:rPr>
            </a:br>
            <a:br>
              <a:rPr lang="en-US" sz="1400" dirty="0">
                <a:solidFill>
                  <a:srgbClr val="002060"/>
                </a:solidFill>
              </a:rPr>
            </a:br>
            <a:r>
              <a:rPr lang="en-US" sz="1400" dirty="0">
                <a:solidFill>
                  <a:srgbClr val="002060"/>
                </a:solidFill>
              </a:rPr>
              <a:t>- Your 2017 carry over days are included in your 2018 available balance. If you think your bank was miscalculated reach out to Antonia and cc your supervisor. We will work with you to reconcile your bank accurately.</a:t>
            </a:r>
            <a:br>
              <a:rPr lang="en-US" sz="1400" dirty="0">
                <a:solidFill>
                  <a:srgbClr val="002060"/>
                </a:solidFill>
              </a:rPr>
            </a:br>
            <a:br>
              <a:rPr lang="en-US" sz="1400" dirty="0">
                <a:solidFill>
                  <a:srgbClr val="002060"/>
                </a:solidFill>
              </a:rPr>
            </a:br>
            <a:r>
              <a:rPr lang="en-US" sz="1400" dirty="0">
                <a:solidFill>
                  <a:srgbClr val="002060"/>
                </a:solidFill>
              </a:rPr>
              <a:t>- If you get stuck or need help, please contact your Administrator: Antonia Crawford acrawford@therichardsgrp.com</a:t>
            </a:r>
            <a:br>
              <a:rPr lang="en-US" sz="1400" dirty="0">
                <a:solidFill>
                  <a:srgbClr val="002060"/>
                </a:solidFill>
              </a:rPr>
            </a:br>
            <a:br>
              <a:rPr lang="en-US" sz="2000" dirty="0">
                <a:solidFill>
                  <a:srgbClr val="0070C0"/>
                </a:solidFill>
              </a:rPr>
            </a:br>
            <a:br>
              <a:rPr lang="en-US" sz="2000" dirty="0"/>
            </a:br>
            <a:br>
              <a:rPr lang="en-US" sz="2000" dirty="0"/>
            </a:br>
            <a:endParaRPr lang="en-US" sz="2000" dirty="0"/>
          </a:p>
        </p:txBody>
      </p:sp>
      <p:sp>
        <p:nvSpPr>
          <p:cNvPr id="4" name="Text Placeholder 3"/>
          <p:cNvSpPr>
            <a:spLocks noGrp="1"/>
          </p:cNvSpPr>
          <p:nvPr>
            <p:ph type="body" sz="quarter" idx="13"/>
          </p:nvPr>
        </p:nvSpPr>
        <p:spPr/>
        <p:txBody>
          <a:bodyPr/>
          <a:lstStyle/>
          <a:p>
            <a:r>
              <a:rPr lang="en-US" dirty="0"/>
              <a:t>Submitting Time Off Request</a:t>
            </a:r>
          </a:p>
        </p:txBody>
      </p:sp>
    </p:spTree>
    <p:extLst>
      <p:ext uri="{BB962C8B-B14F-4D97-AF65-F5344CB8AC3E}">
        <p14:creationId xmlns:p14="http://schemas.microsoft.com/office/powerpoint/2010/main" val="274376910"/>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8C8DB-00E7-4B2C-9B43-D7181BA7DFAE}"/>
              </a:ext>
            </a:extLst>
          </p:cNvPr>
          <p:cNvSpPr>
            <a:spLocks noGrp="1"/>
          </p:cNvSpPr>
          <p:nvPr>
            <p:ph type="body" sz="quarter" idx="14"/>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03B26A92-A636-435A-841D-A2200A61D971}"/>
              </a:ext>
            </a:extLst>
          </p:cNvPr>
          <p:cNvSpPr>
            <a:spLocks noGrp="1"/>
          </p:cNvSpPr>
          <p:nvPr>
            <p:ph type="body" sz="quarter" idx="13"/>
          </p:nvPr>
        </p:nvSpPr>
        <p:spPr>
          <a:xfrm>
            <a:off x="762000" y="5490695"/>
            <a:ext cx="7086600" cy="910105"/>
          </a:xfrm>
        </p:spPr>
        <p:txBody>
          <a:bodyPr/>
          <a:lstStyle/>
          <a:p>
            <a:r>
              <a:rPr lang="en-US" dirty="0"/>
              <a:t>Login to Workforce Now </a:t>
            </a:r>
            <a:r>
              <a:rPr lang="en-US" b="1" u="sng" dirty="0">
                <a:hlinkClick r:id="rId2"/>
              </a:rPr>
              <a:t>https://workforcenow.adp.com/</a:t>
            </a:r>
            <a:endParaRPr lang="en-US" dirty="0"/>
          </a:p>
          <a:p>
            <a:r>
              <a:rPr lang="en-US" dirty="0"/>
              <a:t>The </a:t>
            </a:r>
            <a:r>
              <a:rPr lang="en-US" u="sng" dirty="0"/>
              <a:t>Registration passcode for new users is</a:t>
            </a:r>
            <a:r>
              <a:rPr lang="en-US" dirty="0"/>
              <a:t>:  </a:t>
            </a:r>
            <a:r>
              <a:rPr lang="en-US" b="1" dirty="0"/>
              <a:t>Richards-1234</a:t>
            </a:r>
            <a:r>
              <a:rPr lang="en-US" dirty="0"/>
              <a:t>.  </a:t>
            </a:r>
          </a:p>
          <a:p>
            <a:endParaRPr lang="en-US" dirty="0"/>
          </a:p>
        </p:txBody>
      </p:sp>
      <p:pic>
        <p:nvPicPr>
          <p:cNvPr id="11" name="Picture 10">
            <a:extLst>
              <a:ext uri="{FF2B5EF4-FFF2-40B4-BE49-F238E27FC236}">
                <a16:creationId xmlns:a16="http://schemas.microsoft.com/office/drawing/2014/main" id="{C11D40C8-EAB2-4190-A371-DD2DFDF9B86D}"/>
              </a:ext>
            </a:extLst>
          </p:cNvPr>
          <p:cNvPicPr/>
          <p:nvPr/>
        </p:nvPicPr>
        <p:blipFill>
          <a:blip r:embed="rId3"/>
          <a:stretch>
            <a:fillRect/>
          </a:stretch>
        </p:blipFill>
        <p:spPr>
          <a:xfrm>
            <a:off x="1219200" y="381000"/>
            <a:ext cx="6629400" cy="4495800"/>
          </a:xfrm>
          <a:prstGeom prst="rect">
            <a:avLst/>
          </a:prstGeom>
        </p:spPr>
      </p:pic>
    </p:spTree>
    <p:extLst>
      <p:ext uri="{BB962C8B-B14F-4D97-AF65-F5344CB8AC3E}">
        <p14:creationId xmlns:p14="http://schemas.microsoft.com/office/powerpoint/2010/main" val="134275821"/>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4ADC-D3FB-43D6-808B-16FAC9D74AE7}"/>
              </a:ext>
            </a:extLst>
          </p:cNvPr>
          <p:cNvSpPr>
            <a:spLocks noGrp="1"/>
          </p:cNvSpPr>
          <p:nvPr>
            <p:ph type="title"/>
          </p:nvPr>
        </p:nvSpPr>
        <p:spPr/>
        <p:txBody>
          <a:bodyPr/>
          <a:lstStyle/>
          <a:p>
            <a:r>
              <a:rPr lang="en-US" dirty="0"/>
              <a:t>Step by Step Summary</a:t>
            </a:r>
          </a:p>
        </p:txBody>
      </p:sp>
      <p:sp>
        <p:nvSpPr>
          <p:cNvPr id="3" name="Content Placeholder 2">
            <a:extLst>
              <a:ext uri="{FF2B5EF4-FFF2-40B4-BE49-F238E27FC236}">
                <a16:creationId xmlns:a16="http://schemas.microsoft.com/office/drawing/2014/main" id="{EC3C6AEC-736D-4FF7-A250-FEE256C5A34F}"/>
              </a:ext>
            </a:extLst>
          </p:cNvPr>
          <p:cNvSpPr>
            <a:spLocks noGrp="1"/>
          </p:cNvSpPr>
          <p:nvPr>
            <p:ph idx="1"/>
          </p:nvPr>
        </p:nvSpPr>
        <p:spPr/>
        <p:txBody>
          <a:bodyPr>
            <a:normAutofit fontScale="62500" lnSpcReduction="20000"/>
          </a:bodyPr>
          <a:lstStyle/>
          <a:p>
            <a:pPr marL="0" indent="0">
              <a:buNone/>
            </a:pPr>
            <a:r>
              <a:rPr lang="en-US" b="1" dirty="0"/>
              <a:t>Creating a Time Off Request</a:t>
            </a:r>
          </a:p>
          <a:p>
            <a:r>
              <a:rPr lang="en-US" dirty="0"/>
              <a:t>Myself &gt; Time Off &gt; Request Time Off</a:t>
            </a:r>
          </a:p>
          <a:p>
            <a:r>
              <a:rPr lang="en-US" dirty="0"/>
              <a:t>1  In the calendar click the days you want to take off.</a:t>
            </a:r>
          </a:p>
          <a:p>
            <a:r>
              <a:rPr lang="en-US" dirty="0"/>
              <a:t>2  Click Request Time Off and verify the dates.</a:t>
            </a:r>
          </a:p>
          <a:p>
            <a:r>
              <a:rPr lang="en-US" dirty="0"/>
              <a:t>3  Click Change Recurrence to set up a repeating pattern.</a:t>
            </a:r>
          </a:p>
          <a:p>
            <a:r>
              <a:rPr lang="en-US" dirty="0"/>
              <a:t>4  Optional: For multiple days, click Edit Each Day Individually.</a:t>
            </a:r>
          </a:p>
          <a:p>
            <a:r>
              <a:rPr lang="en-US" dirty="0"/>
              <a:t>5  For each day off, select the Policy (PTO FT, Bereavement, Jury Duty, Unpaid Time Off)</a:t>
            </a:r>
          </a:p>
          <a:p>
            <a:r>
              <a:rPr lang="en-US" dirty="0"/>
              <a:t>6  To change the number of hours, click and type in the Amount and then click out of the field.</a:t>
            </a:r>
          </a:p>
          <a:p>
            <a:r>
              <a:rPr lang="en-US" dirty="0"/>
              <a:t>7  Verify the Start Time, or select another time.</a:t>
            </a:r>
          </a:p>
          <a:p>
            <a:r>
              <a:rPr lang="en-US" dirty="0"/>
              <a:t>Optional: Enter comments.</a:t>
            </a:r>
            <a:br>
              <a:rPr lang="en-US" dirty="0"/>
            </a:br>
            <a:r>
              <a:rPr lang="en-US" dirty="0"/>
              <a:t>Comments will be visible to your supervisor or HR Manager but not to team members. </a:t>
            </a:r>
          </a:p>
          <a:p>
            <a:r>
              <a:rPr lang="en-US" dirty="0"/>
              <a:t>8  In the Please Respond By field, you can click   (calendar) to select a date.</a:t>
            </a:r>
          </a:p>
          <a:p>
            <a:r>
              <a:rPr lang="en-US" dirty="0"/>
              <a:t>9  Click Submit.</a:t>
            </a:r>
          </a:p>
          <a:p>
            <a:pPr marL="0" indent="0">
              <a:buNone/>
            </a:pPr>
            <a:endParaRPr lang="en-US" dirty="0"/>
          </a:p>
        </p:txBody>
      </p:sp>
    </p:spTree>
    <p:extLst>
      <p:ext uri="{BB962C8B-B14F-4D97-AF65-F5344CB8AC3E}">
        <p14:creationId xmlns:p14="http://schemas.microsoft.com/office/powerpoint/2010/main" val="254586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4CAD3-F313-4077-848D-1AA450B4FB76}"/>
              </a:ext>
            </a:extLst>
          </p:cNvPr>
          <p:cNvSpPr>
            <a:spLocks noGrp="1"/>
          </p:cNvSpPr>
          <p:nvPr>
            <p:ph type="body" sz="quarter" idx="14"/>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05C92D49-BB35-465D-A748-9CA797AF1403}"/>
              </a:ext>
            </a:extLst>
          </p:cNvPr>
          <p:cNvSpPr>
            <a:spLocks noGrp="1"/>
          </p:cNvSpPr>
          <p:nvPr>
            <p:ph type="body" sz="quarter" idx="13"/>
          </p:nvPr>
        </p:nvSpPr>
        <p:spPr/>
        <p:txBody>
          <a:bodyPr/>
          <a:lstStyle/>
          <a:p>
            <a:r>
              <a:rPr lang="en-US" dirty="0"/>
              <a:t>To get started click on Myself &gt; Time Off &gt; Request Time Off</a:t>
            </a:r>
          </a:p>
          <a:p>
            <a:endParaRPr lang="en-US" dirty="0"/>
          </a:p>
        </p:txBody>
      </p:sp>
      <p:pic>
        <p:nvPicPr>
          <p:cNvPr id="10" name="Picture 9" descr="A screenshot of a cell phone&#10;&#10;Description generated with very high confidence">
            <a:extLst>
              <a:ext uri="{FF2B5EF4-FFF2-40B4-BE49-F238E27FC236}">
                <a16:creationId xmlns:a16="http://schemas.microsoft.com/office/drawing/2014/main" id="{A32ECDE2-4D3D-4885-8DBF-AE97EDC86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7136"/>
            <a:ext cx="6705600" cy="5068186"/>
          </a:xfrm>
          <a:prstGeom prst="rect">
            <a:avLst/>
          </a:prstGeom>
        </p:spPr>
      </p:pic>
      <p:cxnSp>
        <p:nvCxnSpPr>
          <p:cNvPr id="12" name="Straight Arrow Connector 11">
            <a:extLst>
              <a:ext uri="{FF2B5EF4-FFF2-40B4-BE49-F238E27FC236}">
                <a16:creationId xmlns:a16="http://schemas.microsoft.com/office/drawing/2014/main" id="{B3F4C837-E500-477F-945A-6C5780324F78}"/>
              </a:ext>
            </a:extLst>
          </p:cNvPr>
          <p:cNvCxnSpPr>
            <a:cxnSpLocks/>
          </p:cNvCxnSpPr>
          <p:nvPr/>
        </p:nvCxnSpPr>
        <p:spPr>
          <a:xfrm flipH="1">
            <a:off x="4343400" y="762000"/>
            <a:ext cx="762000" cy="228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18385"/>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4" name="Text Placeholder 3"/>
          <p:cNvSpPr>
            <a:spLocks noGrp="1"/>
          </p:cNvSpPr>
          <p:nvPr>
            <p:ph type="body" sz="quarter" idx="13"/>
          </p:nvPr>
        </p:nvSpPr>
        <p:spPr/>
        <p:txBody>
          <a:bodyPr/>
          <a:lstStyle/>
          <a:p>
            <a:r>
              <a:rPr lang="en-US" dirty="0"/>
              <a:t>Submitting Time Off Request – select Request Time Off</a:t>
            </a:r>
          </a:p>
          <a:p>
            <a:endParaRPr lang="en-US" dirty="0"/>
          </a:p>
        </p:txBody>
      </p:sp>
      <p:pic>
        <p:nvPicPr>
          <p:cNvPr id="5" name="Picture 4">
            <a:extLst>
              <a:ext uri="{FF2B5EF4-FFF2-40B4-BE49-F238E27FC236}">
                <a16:creationId xmlns:a16="http://schemas.microsoft.com/office/drawing/2014/main" id="{E0A7CA1D-3293-4CDD-8768-3D0A5826D055}"/>
              </a:ext>
            </a:extLst>
          </p:cNvPr>
          <p:cNvPicPr>
            <a:picLocks noChangeAspect="1"/>
          </p:cNvPicPr>
          <p:nvPr/>
        </p:nvPicPr>
        <p:blipFill>
          <a:blip r:embed="rId2"/>
          <a:stretch>
            <a:fillRect/>
          </a:stretch>
        </p:blipFill>
        <p:spPr>
          <a:xfrm>
            <a:off x="533400" y="228600"/>
            <a:ext cx="8077200" cy="4927894"/>
          </a:xfrm>
          <a:prstGeom prst="rect">
            <a:avLst/>
          </a:prstGeom>
        </p:spPr>
      </p:pic>
      <p:cxnSp>
        <p:nvCxnSpPr>
          <p:cNvPr id="7" name="Straight Arrow Connector 6">
            <a:extLst>
              <a:ext uri="{FF2B5EF4-FFF2-40B4-BE49-F238E27FC236}">
                <a16:creationId xmlns:a16="http://schemas.microsoft.com/office/drawing/2014/main" id="{38693009-F37E-472B-8F34-492DA5027847}"/>
              </a:ext>
            </a:extLst>
          </p:cNvPr>
          <p:cNvCxnSpPr>
            <a:cxnSpLocks/>
          </p:cNvCxnSpPr>
          <p:nvPr/>
        </p:nvCxnSpPr>
        <p:spPr>
          <a:xfrm flipH="1">
            <a:off x="2010569" y="1472906"/>
            <a:ext cx="762000" cy="228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7189"/>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4" name="Text Placeholder 3"/>
          <p:cNvSpPr>
            <a:spLocks noGrp="1"/>
          </p:cNvSpPr>
          <p:nvPr>
            <p:ph type="body" sz="quarter" idx="13"/>
          </p:nvPr>
        </p:nvSpPr>
        <p:spPr>
          <a:xfrm>
            <a:off x="457200" y="5410200"/>
            <a:ext cx="7086600" cy="1082677"/>
          </a:xfrm>
        </p:spPr>
        <p:txBody>
          <a:bodyPr/>
          <a:lstStyle/>
          <a:p>
            <a:r>
              <a:rPr lang="en-US" dirty="0"/>
              <a:t>Submitting Time Off Request – Input Start Day and End Day. Select the correct Time Off Policy. PTO </a:t>
            </a:r>
            <a:r>
              <a:rPr lang="en-US"/>
              <a:t>FT is for </a:t>
            </a:r>
            <a:r>
              <a:rPr lang="en-US" dirty="0"/>
              <a:t>regular time off. You may select from Jury Duty, Bereavement &amp; Unpaid Time Off as well when appropriate. Click “Edit Each Day Individually” if multiple request days.</a:t>
            </a:r>
          </a:p>
        </p:txBody>
      </p:sp>
      <p:pic>
        <p:nvPicPr>
          <p:cNvPr id="5" name="Picture 4">
            <a:extLst>
              <a:ext uri="{FF2B5EF4-FFF2-40B4-BE49-F238E27FC236}">
                <a16:creationId xmlns:a16="http://schemas.microsoft.com/office/drawing/2014/main" id="{D6CABE89-941E-4D24-B589-412A8F6EEFF6}"/>
              </a:ext>
            </a:extLst>
          </p:cNvPr>
          <p:cNvPicPr>
            <a:picLocks noChangeAspect="1"/>
          </p:cNvPicPr>
          <p:nvPr/>
        </p:nvPicPr>
        <p:blipFill>
          <a:blip r:embed="rId2"/>
          <a:stretch>
            <a:fillRect/>
          </a:stretch>
        </p:blipFill>
        <p:spPr>
          <a:xfrm>
            <a:off x="728262" y="332727"/>
            <a:ext cx="7687476" cy="4833792"/>
          </a:xfrm>
          <a:prstGeom prst="rect">
            <a:avLst/>
          </a:prstGeom>
          <a:noFill/>
        </p:spPr>
      </p:pic>
      <p:sp>
        <p:nvSpPr>
          <p:cNvPr id="6" name="Oval 5">
            <a:extLst>
              <a:ext uri="{FF2B5EF4-FFF2-40B4-BE49-F238E27FC236}">
                <a16:creationId xmlns:a16="http://schemas.microsoft.com/office/drawing/2014/main" id="{796190A2-D9D9-48D5-BE01-AF0C75C0EA90}"/>
              </a:ext>
            </a:extLst>
          </p:cNvPr>
          <p:cNvSpPr/>
          <p:nvPr/>
        </p:nvSpPr>
        <p:spPr>
          <a:xfrm>
            <a:off x="2438400" y="1143220"/>
            <a:ext cx="1219200" cy="525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C07D0F-6439-4776-A1CC-CF76CE319E50}"/>
              </a:ext>
            </a:extLst>
          </p:cNvPr>
          <p:cNvSpPr/>
          <p:nvPr/>
        </p:nvSpPr>
        <p:spPr>
          <a:xfrm>
            <a:off x="1066800" y="1143219"/>
            <a:ext cx="1219200" cy="525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71C6919-1032-4FA1-9CFC-900ACD001D67}"/>
              </a:ext>
            </a:extLst>
          </p:cNvPr>
          <p:cNvCxnSpPr>
            <a:cxnSpLocks/>
          </p:cNvCxnSpPr>
          <p:nvPr/>
        </p:nvCxnSpPr>
        <p:spPr>
          <a:xfrm flipH="1">
            <a:off x="2743200" y="2209800"/>
            <a:ext cx="762000" cy="228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971948"/>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4" name="Text Placeholder 3"/>
          <p:cNvSpPr>
            <a:spLocks noGrp="1"/>
          </p:cNvSpPr>
          <p:nvPr>
            <p:ph type="body" sz="quarter" idx="13"/>
          </p:nvPr>
        </p:nvSpPr>
        <p:spPr>
          <a:xfrm>
            <a:off x="457200" y="5520009"/>
            <a:ext cx="7086600" cy="880791"/>
          </a:xfrm>
        </p:spPr>
        <p:txBody>
          <a:bodyPr/>
          <a:lstStyle/>
          <a:p>
            <a:r>
              <a:rPr lang="en-US" dirty="0"/>
              <a:t>Submitting Time Off Request – Review and click Submit. This will generate an email to your supervisor. You will receive an email when your supervisor approves/denies your request. </a:t>
            </a:r>
          </a:p>
        </p:txBody>
      </p:sp>
      <p:pic>
        <p:nvPicPr>
          <p:cNvPr id="5" name="Picture 4">
            <a:extLst>
              <a:ext uri="{FF2B5EF4-FFF2-40B4-BE49-F238E27FC236}">
                <a16:creationId xmlns:a16="http://schemas.microsoft.com/office/drawing/2014/main" id="{95131A47-FAC8-4E3A-8518-2EAA65AAE7A0}"/>
              </a:ext>
            </a:extLst>
          </p:cNvPr>
          <p:cNvPicPr>
            <a:picLocks noChangeAspect="1"/>
          </p:cNvPicPr>
          <p:nvPr/>
        </p:nvPicPr>
        <p:blipFill>
          <a:blip r:embed="rId2"/>
          <a:stretch>
            <a:fillRect/>
          </a:stretch>
        </p:blipFill>
        <p:spPr>
          <a:xfrm>
            <a:off x="739078" y="228600"/>
            <a:ext cx="7665843" cy="4908967"/>
          </a:xfrm>
          <a:prstGeom prst="rect">
            <a:avLst/>
          </a:prstGeom>
        </p:spPr>
      </p:pic>
    </p:spTree>
    <p:extLst>
      <p:ext uri="{BB962C8B-B14F-4D97-AF65-F5344CB8AC3E}">
        <p14:creationId xmlns:p14="http://schemas.microsoft.com/office/powerpoint/2010/main" val="3299100361"/>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4" name="Text Placeholder 3"/>
          <p:cNvSpPr>
            <a:spLocks noGrp="1"/>
          </p:cNvSpPr>
          <p:nvPr>
            <p:ph type="body" sz="quarter" idx="13"/>
          </p:nvPr>
        </p:nvSpPr>
        <p:spPr/>
        <p:txBody>
          <a:bodyPr/>
          <a:lstStyle/>
          <a:p>
            <a:r>
              <a:rPr lang="en-US" dirty="0"/>
              <a:t>Submitting Time Off Request – You may input Comments or Respond Date if needed (not required).</a:t>
            </a:r>
          </a:p>
          <a:p>
            <a:r>
              <a:rPr lang="en-US" dirty="0"/>
              <a:t>Submit Request</a:t>
            </a:r>
          </a:p>
        </p:txBody>
      </p:sp>
      <p:pic>
        <p:nvPicPr>
          <p:cNvPr id="5" name="Picture 4">
            <a:extLst>
              <a:ext uri="{FF2B5EF4-FFF2-40B4-BE49-F238E27FC236}">
                <a16:creationId xmlns:a16="http://schemas.microsoft.com/office/drawing/2014/main" id="{D9AD110C-3434-4AA2-AC3D-550DC40070FA}"/>
              </a:ext>
            </a:extLst>
          </p:cNvPr>
          <p:cNvPicPr>
            <a:picLocks noChangeAspect="1"/>
          </p:cNvPicPr>
          <p:nvPr/>
        </p:nvPicPr>
        <p:blipFill>
          <a:blip r:embed="rId2"/>
          <a:stretch>
            <a:fillRect/>
          </a:stretch>
        </p:blipFill>
        <p:spPr>
          <a:xfrm>
            <a:off x="704850" y="245506"/>
            <a:ext cx="7734300" cy="4906203"/>
          </a:xfrm>
          <a:prstGeom prst="rect">
            <a:avLst/>
          </a:prstGeom>
        </p:spPr>
      </p:pic>
      <p:sp>
        <p:nvSpPr>
          <p:cNvPr id="7" name="Oval 6">
            <a:extLst>
              <a:ext uri="{FF2B5EF4-FFF2-40B4-BE49-F238E27FC236}">
                <a16:creationId xmlns:a16="http://schemas.microsoft.com/office/drawing/2014/main" id="{D727AEFB-0945-4FE1-BF13-A04EC3E454E7}"/>
              </a:ext>
            </a:extLst>
          </p:cNvPr>
          <p:cNvSpPr/>
          <p:nvPr/>
        </p:nvSpPr>
        <p:spPr>
          <a:xfrm>
            <a:off x="930564" y="3452091"/>
            <a:ext cx="1828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E0EE86-F3D2-4318-92B8-65222174B611}"/>
              </a:ext>
            </a:extLst>
          </p:cNvPr>
          <p:cNvSpPr/>
          <p:nvPr/>
        </p:nvSpPr>
        <p:spPr>
          <a:xfrm>
            <a:off x="2929659" y="3493655"/>
            <a:ext cx="1447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6BAF1F0-A5CA-43D6-9B9D-8429593B7905}"/>
              </a:ext>
            </a:extLst>
          </p:cNvPr>
          <p:cNvCxnSpPr>
            <a:cxnSpLocks/>
          </p:cNvCxnSpPr>
          <p:nvPr/>
        </p:nvCxnSpPr>
        <p:spPr>
          <a:xfrm flipH="1">
            <a:off x="5646304" y="4156365"/>
            <a:ext cx="762000" cy="228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544929"/>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a:p>
        </p:txBody>
      </p:sp>
      <p:sp>
        <p:nvSpPr>
          <p:cNvPr id="3" name="Title 2"/>
          <p:cNvSpPr>
            <a:spLocks noGrp="1"/>
          </p:cNvSpPr>
          <p:nvPr>
            <p:ph type="title"/>
          </p:nvPr>
        </p:nvSpPr>
        <p:spPr>
          <a:xfrm>
            <a:off x="457200" y="533400"/>
            <a:ext cx="8229600" cy="4191000"/>
          </a:xfrm>
        </p:spPr>
        <p:txBody>
          <a:bodyPr/>
          <a:lstStyle/>
          <a:p>
            <a:endParaRPr lang="en-US" dirty="0"/>
          </a:p>
        </p:txBody>
      </p:sp>
      <p:sp>
        <p:nvSpPr>
          <p:cNvPr id="4" name="Text Placeholder 3"/>
          <p:cNvSpPr>
            <a:spLocks noGrp="1"/>
          </p:cNvSpPr>
          <p:nvPr>
            <p:ph type="body" sz="quarter" idx="13"/>
          </p:nvPr>
        </p:nvSpPr>
        <p:spPr/>
        <p:txBody>
          <a:bodyPr/>
          <a:lstStyle/>
          <a:p>
            <a:r>
              <a:rPr lang="en-US" dirty="0"/>
              <a:t>Submitting Time Off Request – Your Request is Submitted Successfully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05800" cy="492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2494992-BE5B-4C99-8E38-2AB61E5A057C}"/>
              </a:ext>
            </a:extLst>
          </p:cNvPr>
          <p:cNvPicPr>
            <a:picLocks noChangeAspect="1"/>
          </p:cNvPicPr>
          <p:nvPr/>
        </p:nvPicPr>
        <p:blipFill>
          <a:blip r:embed="rId4"/>
          <a:stretch>
            <a:fillRect/>
          </a:stretch>
        </p:blipFill>
        <p:spPr>
          <a:xfrm>
            <a:off x="527146" y="709613"/>
            <a:ext cx="2216429" cy="2414587"/>
          </a:xfrm>
          <a:prstGeom prst="rect">
            <a:avLst/>
          </a:prstGeom>
        </p:spPr>
      </p:pic>
    </p:spTree>
    <p:extLst>
      <p:ext uri="{BB962C8B-B14F-4D97-AF65-F5344CB8AC3E}">
        <p14:creationId xmlns:p14="http://schemas.microsoft.com/office/powerpoint/2010/main" val="2605953046"/>
      </p:ext>
    </p:extLst>
  </p:cSld>
  <p:clrMapOvr>
    <a:masterClrMapping/>
  </p:clrMapOvr>
  <p:transition spd="slow">
    <p:push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TotalTime>
  <Words>274</Words>
  <Application>Microsoft Office PowerPoint</Application>
  <PresentationFormat>On-screen Show (4:3)</PresentationFormat>
  <Paragraphs>33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 Boardroom</vt:lpstr>
      <vt:lpstr>Employee – Time Off Request</vt:lpstr>
      <vt:lpstr>PowerPoint Presentation</vt:lpstr>
      <vt:lpstr>Step by Step Summary</vt:lpstr>
      <vt:lpstr>PowerPoint Presentation</vt:lpstr>
      <vt:lpstr>PowerPoint Presentation</vt:lpstr>
      <vt:lpstr>PowerPoint Presentation</vt:lpstr>
      <vt:lpstr>PowerPoint Presentation</vt:lpstr>
      <vt:lpstr>PowerPoint Presentation</vt:lpstr>
      <vt:lpstr>PowerPoint Presentation</vt:lpstr>
      <vt:lpstr>Notification</vt:lpstr>
      <vt:lpstr> Additional Information:  - You may rescind or edit your requests until they are approved. Once they are approved please contact Antonia to make any needed adjustments.  - You will see the pending and approved PTO requests of your teammates on the calendar. Please consider if there is adequate coverage before you submit a request.   - Your 2017 carry over days are included in your 2018 available balance. If you think your bank was miscalculated reach out to Antonia and cc your supervisor. We will work with you to reconcile your bank accurately.  - If you get stuck or need help, please contact your Administrator: Antonia Crawford acrawford@therichardsgrp.com    </vt:lpstr>
    </vt:vector>
  </TitlesOfParts>
  <Company>Automatic Data Processing,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 Time Off Request</dc:title>
  <dc:creator>banhnghi</dc:creator>
  <cp:lastModifiedBy>Crawford, Antonia</cp:lastModifiedBy>
  <cp:revision>18</cp:revision>
  <dcterms:created xsi:type="dcterms:W3CDTF">2015-08-19T00:12:38Z</dcterms:created>
  <dcterms:modified xsi:type="dcterms:W3CDTF">2017-12-27T19:36:16Z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vt:lpwstr>
  </property>
  <property fmtid="{D5CDD505-2E9C-101B-9397-08002B2CF9AE}" pid="3" name="Offisync_ServerID">
    <vt:lpwstr>bbb37f2b-2e62-470e-ac79-b3c2979da3d4</vt:lpwstr>
  </property>
  <property fmtid="{D5CDD505-2E9C-101B-9397-08002B2CF9AE}" pid="4" name="Jive_LatestUserAccountName">
    <vt:lpwstr>patrick.grana@adp.com</vt:lpwstr>
  </property>
  <property fmtid="{D5CDD505-2E9C-101B-9397-08002B2CF9AE}" pid="5" name="Offisync_UniqueId">
    <vt:lpwstr>100532</vt:lpwstr>
  </property>
  <property fmtid="{D5CDD505-2E9C-101B-9397-08002B2CF9AE}" pid="6" name="Offisync_ProviderInitializationData">
    <vt:lpwstr>https://adpworks.jiveon.com</vt:lpwstr>
  </property>
  <property fmtid="{D5CDD505-2E9C-101B-9397-08002B2CF9AE}" pid="7" name="Jive_VersionGuid">
    <vt:lpwstr>d2ac72b9-b190-4036-a464-f8eb35211c0f</vt:lpwstr>
  </property>
  <property fmtid="{D5CDD505-2E9C-101B-9397-08002B2CF9AE}" pid="8" name="_MarkAsFinal">
    <vt:bool>true</vt:bool>
  </property>
</Properties>
</file>